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42" r:id="rId2"/>
    <p:sldId id="504" r:id="rId3"/>
    <p:sldId id="470" r:id="rId4"/>
    <p:sldId id="482" r:id="rId5"/>
    <p:sldId id="505" r:id="rId6"/>
    <p:sldId id="475" r:id="rId7"/>
    <p:sldId id="476" r:id="rId8"/>
    <p:sldId id="478" r:id="rId9"/>
    <p:sldId id="480" r:id="rId10"/>
    <p:sldId id="479" r:id="rId11"/>
    <p:sldId id="483" r:id="rId12"/>
    <p:sldId id="484" r:id="rId13"/>
    <p:sldId id="500" r:id="rId14"/>
    <p:sldId id="501" r:id="rId15"/>
    <p:sldId id="502" r:id="rId16"/>
    <p:sldId id="503" r:id="rId17"/>
    <p:sldId id="260" r:id="rId18"/>
    <p:sldId id="280" r:id="rId19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504"/>
            <p14:sldId id="470"/>
            <p14:sldId id="482"/>
            <p14:sldId id="505"/>
            <p14:sldId id="475"/>
            <p14:sldId id="476"/>
            <p14:sldId id="478"/>
            <p14:sldId id="480"/>
            <p14:sldId id="479"/>
            <p14:sldId id="483"/>
            <p14:sldId id="484"/>
            <p14:sldId id="500"/>
            <p14:sldId id="501"/>
            <p14:sldId id="502"/>
            <p14:sldId id="503"/>
            <p14:sldId id="260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  <p:cmAuthor id="1" name="LeeHeejun" initials="L" lastIdx="1" clrIdx="1">
    <p:extLst>
      <p:ext uri="{19B8F6BF-5375-455C-9EA6-DF929625EA0E}">
        <p15:presenceInfo xmlns:p15="http://schemas.microsoft.com/office/powerpoint/2012/main" userId="S::heejun@pusan.ac.kr::f4146b6c-b8a2-4ff9-88b8-ec5eab333d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798BD-F70B-4E54-986F-92A5AD6EAF76}" v="20" dt="2020-10-16T14:07:2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9" autoAdjust="0"/>
    <p:restoredTop sz="96727" autoAdjust="0"/>
  </p:normalViewPr>
  <p:slideViewPr>
    <p:cSldViewPr>
      <p:cViewPr varScale="1">
        <p:scale>
          <a:sx n="111" d="100"/>
          <a:sy n="111" d="100"/>
        </p:scale>
        <p:origin x="17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3CE798BD-F70B-4E54-986F-92A5AD6EAF76}"/>
    <pc:docChg chg="modSld">
      <pc:chgData name="LeeHeejun" userId="f4146b6c-b8a2-4ff9-88b8-ec5eab333dbc" providerId="ADAL" clId="{3CE798BD-F70B-4E54-986F-92A5AD6EAF76}" dt="2020-10-16T14:07:41.463" v="182" actId="20577"/>
      <pc:docMkLst>
        <pc:docMk/>
      </pc:docMkLst>
      <pc:sldChg chg="addSp delSp modSp mod">
        <pc:chgData name="LeeHeejun" userId="f4146b6c-b8a2-4ff9-88b8-ec5eab333dbc" providerId="ADAL" clId="{3CE798BD-F70B-4E54-986F-92A5AD6EAF76}" dt="2020-10-16T14:07:41.463" v="182" actId="20577"/>
        <pc:sldMkLst>
          <pc:docMk/>
          <pc:sldMk cId="3922351594" sldId="442"/>
        </pc:sldMkLst>
        <pc:spChg chg="add del">
          <ac:chgData name="LeeHeejun" userId="f4146b6c-b8a2-4ff9-88b8-ec5eab333dbc" providerId="ADAL" clId="{3CE798BD-F70B-4E54-986F-92A5AD6EAF76}" dt="2020-10-16T14:07:26.947" v="171"/>
          <ac:spMkLst>
            <pc:docMk/>
            <pc:sldMk cId="3922351594" sldId="442"/>
            <ac:spMk id="3" creationId="{58F7E618-090A-4C14-98B4-B0BD30ED8E0C}"/>
          </ac:spMkLst>
        </pc:spChg>
        <pc:spChg chg="mod">
          <ac:chgData name="LeeHeejun" userId="f4146b6c-b8a2-4ff9-88b8-ec5eab333dbc" providerId="ADAL" clId="{3CE798BD-F70B-4E54-986F-92A5AD6EAF76}" dt="2020-10-16T14:07:41.463" v="182" actId="20577"/>
          <ac:spMkLst>
            <pc:docMk/>
            <pc:sldMk cId="3922351594" sldId="442"/>
            <ac:spMk id="5" creationId="{4F62C7B3-E7F0-4E76-B20F-F535DF8D63D9}"/>
          </ac:spMkLst>
        </pc:spChg>
        <pc:spChg chg="add del">
          <ac:chgData name="LeeHeejun" userId="f4146b6c-b8a2-4ff9-88b8-ec5eab333dbc" providerId="ADAL" clId="{3CE798BD-F70B-4E54-986F-92A5AD6EAF76}" dt="2020-10-16T14:07:29.924" v="173"/>
          <ac:spMkLst>
            <pc:docMk/>
            <pc:sldMk cId="3922351594" sldId="442"/>
            <ac:spMk id="6" creationId="{F5552513-E19B-455C-999E-656F03C7CF06}"/>
          </ac:spMkLst>
        </pc:spChg>
      </pc:sldChg>
      <pc:sldChg chg="modSp mod">
        <pc:chgData name="LeeHeejun" userId="f4146b6c-b8a2-4ff9-88b8-ec5eab333dbc" providerId="ADAL" clId="{3CE798BD-F70B-4E54-986F-92A5AD6EAF76}" dt="2020-10-16T14:03:13.438" v="154" actId="403"/>
        <pc:sldMkLst>
          <pc:docMk/>
          <pc:sldMk cId="1650310588" sldId="485"/>
        </pc:sldMkLst>
        <pc:spChg chg="mod">
          <ac:chgData name="LeeHeejun" userId="f4146b6c-b8a2-4ff9-88b8-ec5eab333dbc" providerId="ADAL" clId="{3CE798BD-F70B-4E54-986F-92A5AD6EAF76}" dt="2020-10-16T14:03:13.438" v="154" actId="403"/>
          <ac:spMkLst>
            <pc:docMk/>
            <pc:sldMk cId="1650310588" sldId="485"/>
            <ac:spMk id="6" creationId="{00000000-0000-0000-0000-000000000000}"/>
          </ac:spMkLst>
        </pc:spChg>
        <pc:picChg chg="mod">
          <ac:chgData name="LeeHeejun" userId="f4146b6c-b8a2-4ff9-88b8-ec5eab333dbc" providerId="ADAL" clId="{3CE798BD-F70B-4E54-986F-92A5AD6EAF76}" dt="2020-10-16T14:03:09.676" v="149" actId="1076"/>
          <ac:picMkLst>
            <pc:docMk/>
            <pc:sldMk cId="1650310588" sldId="485"/>
            <ac:picMk id="5" creationId="{00000000-0000-0000-0000-000000000000}"/>
          </ac:picMkLst>
        </pc:picChg>
      </pc:sld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2024-11-08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2024-11-08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November 8, 2024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November 8,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November 8,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November 8, 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November 8, 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November 8, 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November 8,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November 8,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November 8,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ko-KR" altLang="en-US" sz="2000" b="1" dirty="0"/>
              <a:t>목요일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</a:p>
          <a:p>
            <a:pPr algn="r"/>
            <a:r>
              <a:rPr lang="ko-KR" altLang="en-US" dirty="0"/>
              <a:t>나상진</a:t>
            </a:r>
            <a:endParaRPr lang="en-US" altLang="ko-KR" sz="1100" dirty="0"/>
          </a:p>
          <a:p>
            <a:pPr algn="r"/>
            <a:r>
              <a:rPr lang="en-US" altLang="ko-KR" sz="1100" dirty="0"/>
              <a:t>sktkdwls1222@pusan.ac.kr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2735796" y="2564904"/>
            <a:ext cx="6221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11</a:t>
            </a:r>
            <a:r>
              <a:rPr lang="ko-KR" altLang="en-US" sz="2000" b="1" dirty="0"/>
              <a:t>주차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Timer &amp; PWM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2C7B3-E7F0-4E76-B20F-F535DF8D63D9}"/>
              </a:ext>
            </a:extLst>
          </p:cNvPr>
          <p:cNvSpPr txBox="1"/>
          <p:nvPr/>
        </p:nvSpPr>
        <p:spPr>
          <a:xfrm>
            <a:off x="271622" y="2593487"/>
            <a:ext cx="197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</a:rPr>
              <a:t>Nov 14, 2024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23528" y="980728"/>
            <a:ext cx="8208912" cy="432048"/>
          </a:xfrm>
        </p:spPr>
        <p:txBody>
          <a:bodyPr/>
          <a:lstStyle/>
          <a:p>
            <a:r>
              <a:rPr lang="en-US" altLang="ko-KR" dirty="0"/>
              <a:t>General-purpose timers (TIM2 to TIM5)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95610" y="1556792"/>
                <a:ext cx="8424862" cy="43145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en-US" altLang="ko-KR" b="0" dirty="0"/>
                  <a:t>16-bit auto-reload </a:t>
                </a:r>
                <a:r>
                  <a:rPr lang="en-US" altLang="ko-KR" dirty="0"/>
                  <a:t>up, down, up/down counter</a:t>
                </a:r>
                <a:r>
                  <a:rPr lang="ko-KR" altLang="en-US" b="0" dirty="0"/>
                  <a:t>를 포함</a:t>
                </a:r>
                <a:endParaRPr lang="en-US" altLang="ko-KR" b="0" dirty="0"/>
              </a:p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en-US" altLang="ko-KR" b="0" dirty="0" err="1"/>
                  <a:t>Prescaler</a:t>
                </a:r>
                <a:r>
                  <a:rPr lang="ko-KR" altLang="en-US" b="0" dirty="0"/>
                  <a:t> 설정을 통해 카운터 클럭 주파수를 조절 가능</a:t>
                </a:r>
                <a:endParaRPr lang="en-US" altLang="ko-KR" b="0" dirty="0"/>
              </a:p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/>
                  <a:t>입력 신호 펄스 길이 측정</a:t>
                </a:r>
                <a:r>
                  <a:rPr lang="en-US" altLang="ko-KR" b="0" dirty="0"/>
                  <a:t>(input capture) </a:t>
                </a:r>
                <a:r>
                  <a:rPr lang="ko-KR" altLang="en-US" b="0" dirty="0"/>
                  <a:t>또는 </a:t>
                </a:r>
                <a:r>
                  <a:rPr lang="ko-KR" altLang="en-US" dirty="0"/>
                  <a:t>출력 파형 발생</a:t>
                </a:r>
                <a:r>
                  <a:rPr lang="en-US" altLang="ko-KR" b="0" dirty="0"/>
                  <a:t>(output compare and PWM) </a:t>
                </a:r>
                <a:r>
                  <a:rPr lang="ko-KR" altLang="en-US" b="0" dirty="0"/>
                  <a:t>등 다양한 용도로 사용</a:t>
                </a:r>
                <a:endParaRPr lang="en-US" altLang="ko-KR" b="0" dirty="0"/>
              </a:p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ko-KR" altLang="en-US" b="0" dirty="0"/>
                  <a:t>펄스 길이와 파형 주기는 </a:t>
                </a:r>
                <a:r>
                  <a:rPr lang="en-US" altLang="ko-KR" b="0" dirty="0"/>
                  <a:t>timer </a:t>
                </a:r>
                <a:r>
                  <a:rPr lang="en-US" altLang="ko-KR" b="0" dirty="0" err="1"/>
                  <a:t>prescaler</a:t>
                </a:r>
                <a:r>
                  <a:rPr lang="ko-KR" altLang="en-US" b="0" dirty="0"/>
                  <a:t>와</a:t>
                </a:r>
                <a:r>
                  <a:rPr lang="en-US" altLang="ko-KR" b="0" dirty="0"/>
                  <a:t> the RCC clock controller </a:t>
                </a:r>
                <a:r>
                  <a:rPr lang="en-US" altLang="ko-KR" b="0" dirty="0" err="1"/>
                  <a:t>prescaler</a:t>
                </a:r>
                <a:r>
                  <a:rPr lang="ko-KR" altLang="en-US" b="0" dirty="0"/>
                  <a:t>를 사용하여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b="0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ko-KR" altLang="en-US" b="0" i="1">
                        <a:latin typeface="Cambria Math" panose="02040503050406030204" pitchFamily="18" charset="0"/>
                      </a:rPr>
                      <m:t>수</m:t>
                    </m:r>
                  </m:oMath>
                </a14:m>
                <a:r>
                  <a:rPr lang="ko-KR" altLang="en-US" b="0" dirty="0"/>
                  <a:t>준까지 변조 가능</a:t>
                </a:r>
                <a:endParaRPr lang="en-US" altLang="ko-KR" b="0" dirty="0"/>
              </a:p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en-US" altLang="ko-KR" b="0" dirty="0"/>
                  <a:t> </a:t>
                </a:r>
                <a:r>
                  <a:rPr lang="ko-KR" altLang="en-US" b="0" dirty="0"/>
                  <a:t>타이머들은 완전히 </a:t>
                </a:r>
                <a:r>
                  <a:rPr lang="ko-KR" altLang="en-US" dirty="0"/>
                  <a:t>독립적</a:t>
                </a:r>
                <a:r>
                  <a:rPr lang="ko-KR" altLang="en-US" b="0" dirty="0"/>
                  <a:t>이며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어떤 자원도 공유하지 않으나 동기화 가능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95610" y="1556792"/>
                <a:ext cx="8424862" cy="4314536"/>
              </a:xfrm>
              <a:blipFill>
                <a:blip r:embed="rId2"/>
                <a:stretch>
                  <a:fillRect l="-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8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분주 계산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8" y="2540645"/>
            <a:ext cx="3048000" cy="1876425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563888" y="2058268"/>
            <a:ext cx="5334195" cy="274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 err="1"/>
              <a:t>Prescaler</a:t>
            </a:r>
            <a:r>
              <a:rPr lang="en-US" altLang="ko-KR" b="1" dirty="0"/>
              <a:t>(</a:t>
            </a:r>
            <a:r>
              <a:rPr lang="ko-KR" altLang="en-US" b="1" dirty="0"/>
              <a:t>분주</a:t>
            </a:r>
            <a:r>
              <a:rPr lang="en-US" altLang="ko-KR" b="1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MCU</a:t>
            </a:r>
            <a:r>
              <a:rPr lang="ko-KR" altLang="en-US" dirty="0"/>
              <a:t>에서 제공하는 </a:t>
            </a:r>
            <a:r>
              <a:rPr lang="en-US" altLang="ko-KR" dirty="0"/>
              <a:t>Frequency</a:t>
            </a:r>
            <a:r>
              <a:rPr lang="ko-KR" altLang="en-US" dirty="0"/>
              <a:t>를 우리가 사용하기 쉬운 값으로 바꾸어 주는 것을 의미</a:t>
            </a:r>
            <a:br>
              <a:rPr lang="ko-KR" altLang="en-US" dirty="0"/>
            </a:b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Counter clock frequency </a:t>
            </a:r>
            <a:r>
              <a:rPr lang="ko-KR" altLang="en-US" dirty="0"/>
              <a:t>를 </a:t>
            </a:r>
            <a:r>
              <a:rPr lang="en-US" altLang="ko-KR" dirty="0"/>
              <a:t>1~65536</a:t>
            </a:r>
            <a:r>
              <a:rPr lang="ko-KR" altLang="en-US" dirty="0"/>
              <a:t>의 값으로 나누기 위해 </a:t>
            </a:r>
            <a:r>
              <a:rPr lang="en-US" altLang="ko-KR" dirty="0"/>
              <a:t>16-bit programmable </a:t>
            </a:r>
            <a:r>
              <a:rPr lang="en-US" altLang="ko-KR" dirty="0" err="1"/>
              <a:t>prescaler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Period</a:t>
            </a:r>
            <a:r>
              <a:rPr lang="ko-KR" altLang="en-US" dirty="0"/>
              <a:t>를 통해 몇 번 </a:t>
            </a:r>
            <a:r>
              <a:rPr lang="en-US" altLang="ko-KR" dirty="0"/>
              <a:t>count</a:t>
            </a:r>
            <a:r>
              <a:rPr lang="ko-KR" altLang="en-US" dirty="0"/>
              <a:t>하는지 설정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227F81F-F410-4C3A-A10E-ADB13DE63B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528" y="980728"/>
            <a:ext cx="8208912" cy="432048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General-purpose timers (TIM2 to TIM5)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6249" y="5213941"/>
                <a:ext cx="3992118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𝑝𝑟𝑒𝑠𝑐𝑎𝑙𝑒𝑟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주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파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49" y="5213941"/>
                <a:ext cx="3992118" cy="5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28AB58C-0229-A9F4-86D9-5657EB42D715}"/>
              </a:ext>
            </a:extLst>
          </p:cNvPr>
          <p:cNvSpPr txBox="1"/>
          <p:nvPr/>
        </p:nvSpPr>
        <p:spPr>
          <a:xfrm>
            <a:off x="795480" y="2261151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타이머의 주기 계산 공식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C5643-BE15-DC15-04D5-029E650CAB84}"/>
              </a:ext>
            </a:extLst>
          </p:cNvPr>
          <p:cNvSpPr txBox="1"/>
          <p:nvPr/>
        </p:nvSpPr>
        <p:spPr>
          <a:xfrm>
            <a:off x="795480" y="4772609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타이머 주파수 계산 공식</a:t>
            </a:r>
          </a:p>
        </p:txBody>
      </p:sp>
    </p:spTree>
    <p:extLst>
      <p:ext uri="{BB962C8B-B14F-4D97-AF65-F5344CB8AC3E}">
        <p14:creationId xmlns:p14="http://schemas.microsoft.com/office/powerpoint/2010/main" val="382274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Clock frequency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57232"/>
            <a:ext cx="7991475" cy="50387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44208" y="3517472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CBF45-3186-4C6E-A7ED-FD31D84040FF}"/>
              </a:ext>
            </a:extLst>
          </p:cNvPr>
          <p:cNvSpPr txBox="1"/>
          <p:nvPr/>
        </p:nvSpPr>
        <p:spPr>
          <a:xfrm>
            <a:off x="251520" y="813943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라이브러리에서 설정된 </a:t>
            </a:r>
            <a:r>
              <a:rPr lang="en-US" altLang="ko-KR" dirty="0"/>
              <a:t>timer</a:t>
            </a:r>
            <a:r>
              <a:rPr lang="ko-KR" altLang="en-US" dirty="0"/>
              <a:t> </a:t>
            </a:r>
            <a:r>
              <a:rPr lang="en-US" altLang="ko-KR" dirty="0"/>
              <a:t>clock frequency </a:t>
            </a:r>
            <a:r>
              <a:rPr lang="ko-KR" altLang="en-US" dirty="0"/>
              <a:t>확인하기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38353-BAE5-D240-4C2E-CDB16F9B5A1B}"/>
              </a:ext>
            </a:extLst>
          </p:cNvPr>
          <p:cNvSpPr txBox="1"/>
          <p:nvPr/>
        </p:nvSpPr>
        <p:spPr>
          <a:xfrm>
            <a:off x="5649238" y="1055534"/>
            <a:ext cx="3553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Reference manual 126p Clock tree </a:t>
            </a:r>
            <a:r>
              <a:rPr lang="ko-KR" altLang="en-US" sz="1400" b="1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57210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Clock frequency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3334BF-3279-465D-8B1E-DD894E675530}"/>
              </a:ext>
            </a:extLst>
          </p:cNvPr>
          <p:cNvGrpSpPr/>
          <p:nvPr/>
        </p:nvGrpSpPr>
        <p:grpSpPr>
          <a:xfrm>
            <a:off x="610670" y="2017785"/>
            <a:ext cx="1790950" cy="1467055"/>
            <a:chOff x="179512" y="1268760"/>
            <a:chExt cx="1790950" cy="1467055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9390099-31CA-4E4B-ACA3-5889ACAEC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268760"/>
              <a:ext cx="1790950" cy="1467055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9F2DE2-792D-41DB-BFF8-7DE43852822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484784"/>
              <a:ext cx="100811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13B62DE-00FE-4305-8604-5A3ED1716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03" y="3573016"/>
            <a:ext cx="2715004" cy="256258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B5FDEF9-28D0-48B5-9909-9E92D1A56A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69"/>
          <a:stretch/>
        </p:blipFill>
        <p:spPr>
          <a:xfrm>
            <a:off x="1154267" y="4304268"/>
            <a:ext cx="2854059" cy="158279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B581EC5-2F61-4EA0-BBBE-D546DA2EB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54" y="2074943"/>
            <a:ext cx="5572903" cy="6763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6C86D0-4C9C-4EE7-B0E7-A69A9B16C313}"/>
              </a:ext>
            </a:extLst>
          </p:cNvPr>
          <p:cNvSpPr txBox="1"/>
          <p:nvPr/>
        </p:nvSpPr>
        <p:spPr>
          <a:xfrm>
            <a:off x="439257" y="1624504"/>
            <a:ext cx="14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D08ECC-A1EF-4FBD-846C-52A23979DBFD}"/>
              </a:ext>
            </a:extLst>
          </p:cNvPr>
          <p:cNvCxnSpPr>
            <a:cxnSpLocks/>
          </p:cNvCxnSpPr>
          <p:nvPr/>
        </p:nvCxnSpPr>
        <p:spPr>
          <a:xfrm>
            <a:off x="3504270" y="2641908"/>
            <a:ext cx="10081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225BDB8-486B-4AC0-8451-711111147690}"/>
              </a:ext>
            </a:extLst>
          </p:cNvPr>
          <p:cNvCxnSpPr>
            <a:cxnSpLocks/>
          </p:cNvCxnSpPr>
          <p:nvPr/>
        </p:nvCxnSpPr>
        <p:spPr>
          <a:xfrm>
            <a:off x="1261584" y="5693117"/>
            <a:ext cx="21525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A33B59-7EDB-4415-AC93-65AC65A067BD}"/>
              </a:ext>
            </a:extLst>
          </p:cNvPr>
          <p:cNvCxnSpPr>
            <a:cxnSpLocks/>
          </p:cNvCxnSpPr>
          <p:nvPr/>
        </p:nvCxnSpPr>
        <p:spPr>
          <a:xfrm>
            <a:off x="5015437" y="5798995"/>
            <a:ext cx="12847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BB14D2-0AB3-4138-AEE4-4082DCD0B4B6}"/>
              </a:ext>
            </a:extLst>
          </p:cNvPr>
          <p:cNvSpPr txBox="1"/>
          <p:nvPr/>
        </p:nvSpPr>
        <p:spPr>
          <a:xfrm>
            <a:off x="251520" y="996497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라이브러리에서 설정된 </a:t>
            </a:r>
            <a:r>
              <a:rPr lang="en-US" altLang="ko-KR" dirty="0"/>
              <a:t>timer</a:t>
            </a:r>
            <a:r>
              <a:rPr lang="ko-KR" altLang="en-US" dirty="0"/>
              <a:t> </a:t>
            </a:r>
            <a:r>
              <a:rPr lang="en-US" altLang="ko-KR" dirty="0"/>
              <a:t>clock frequency </a:t>
            </a:r>
            <a:r>
              <a:rPr lang="ko-KR" altLang="en-US" dirty="0"/>
              <a:t>확인하기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10A801D-9D1D-4A73-AA8B-3740D873C650}"/>
              </a:ext>
            </a:extLst>
          </p:cNvPr>
          <p:cNvCxnSpPr/>
          <p:nvPr/>
        </p:nvCxnSpPr>
        <p:spPr>
          <a:xfrm>
            <a:off x="1740970" y="2233809"/>
            <a:ext cx="1673138" cy="33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399F17C-A568-4686-A6F3-4B327529D0E3}"/>
              </a:ext>
            </a:extLst>
          </p:cNvPr>
          <p:cNvCxnSpPr>
            <a:cxnSpLocks/>
          </p:cNvCxnSpPr>
          <p:nvPr/>
        </p:nvCxnSpPr>
        <p:spPr>
          <a:xfrm>
            <a:off x="4008326" y="2742091"/>
            <a:ext cx="707690" cy="104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41BCF2D-47D1-4DFA-808F-AE9909274C42}"/>
              </a:ext>
            </a:extLst>
          </p:cNvPr>
          <p:cNvCxnSpPr>
            <a:cxnSpLocks/>
          </p:cNvCxnSpPr>
          <p:nvPr/>
        </p:nvCxnSpPr>
        <p:spPr>
          <a:xfrm flipV="1">
            <a:off x="3439354" y="5580348"/>
            <a:ext cx="1420392" cy="18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4A642F-AAFC-467A-85BC-C9868C0ECF9D}"/>
              </a:ext>
            </a:extLst>
          </p:cNvPr>
          <p:cNvSpPr txBox="1"/>
          <p:nvPr/>
        </p:nvSpPr>
        <p:spPr>
          <a:xfrm>
            <a:off x="6248792" y="556793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에서 확인</a:t>
            </a:r>
          </a:p>
        </p:txBody>
      </p:sp>
    </p:spTree>
    <p:extLst>
      <p:ext uri="{BB962C8B-B14F-4D97-AF65-F5344CB8AC3E}">
        <p14:creationId xmlns:p14="http://schemas.microsoft.com/office/powerpoint/2010/main" val="327958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BB14D2-0AB3-4138-AEE4-4082DCD0B4B6}"/>
              </a:ext>
            </a:extLst>
          </p:cNvPr>
          <p:cNvSpPr txBox="1"/>
          <p:nvPr/>
        </p:nvSpPr>
        <p:spPr>
          <a:xfrm>
            <a:off x="251520" y="996497"/>
            <a:ext cx="84802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PWM(Pulse Width Modulation)</a:t>
            </a:r>
          </a:p>
          <a:p>
            <a:endParaRPr lang="en-US" altLang="ko-KR" dirty="0"/>
          </a:p>
          <a:p>
            <a:r>
              <a:rPr lang="ko-KR" altLang="en-US" dirty="0"/>
              <a:t>일정한 주기 내에서 </a:t>
            </a:r>
            <a:r>
              <a:rPr lang="en-US" altLang="ko-KR" b="1" dirty="0"/>
              <a:t>Duty ratio</a:t>
            </a:r>
            <a:r>
              <a:rPr lang="ko-KR" altLang="en-US" b="1" dirty="0"/>
              <a:t>를 변화 시켜서 평균 전압을 제어</a:t>
            </a:r>
            <a:r>
              <a:rPr lang="ko-KR" altLang="en-US" dirty="0"/>
              <a:t>하는 방법</a:t>
            </a:r>
            <a:endParaRPr lang="en-US" altLang="ko-KR" dirty="0"/>
          </a:p>
          <a:p>
            <a:r>
              <a:rPr lang="en-US" altLang="ko-KR" dirty="0"/>
              <a:t>ex) 0~5V</a:t>
            </a:r>
            <a:r>
              <a:rPr lang="ko-KR" altLang="en-US" dirty="0"/>
              <a:t>의 전력 범위에서 </a:t>
            </a:r>
            <a:r>
              <a:rPr lang="en-US" altLang="ko-KR" dirty="0"/>
              <a:t>2.5V </a:t>
            </a:r>
            <a:r>
              <a:rPr lang="ko-KR" altLang="en-US" dirty="0"/>
              <a:t>전압을 가하고 싶다면</a:t>
            </a:r>
            <a:r>
              <a:rPr lang="en-US" altLang="ko-KR" dirty="0"/>
              <a:t>, 50% </a:t>
            </a:r>
            <a:r>
              <a:rPr lang="ko-KR" altLang="en-US" dirty="0" err="1"/>
              <a:t>듀티</a:t>
            </a:r>
            <a:r>
              <a:rPr lang="ko-KR" altLang="en-US" dirty="0"/>
              <a:t> 사이클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Duty ratio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  <a:p>
            <a:r>
              <a:rPr lang="en-US" altLang="ko-KR" b="1" i="0" dirty="0">
                <a:effectLst/>
                <a:latin typeface="__fkGroteskNeue_598ab8"/>
              </a:rPr>
              <a:t> - PWM </a:t>
            </a:r>
            <a:r>
              <a:rPr lang="ko-KR" altLang="en-US" b="1" i="0" dirty="0">
                <a:effectLst/>
                <a:latin typeface="__fkGroteskNeue_598ab8"/>
              </a:rPr>
              <a:t>신호에서 전체 주기 대비 </a:t>
            </a:r>
            <a:r>
              <a:rPr lang="en-US" altLang="ko-KR" b="1" i="0" dirty="0">
                <a:effectLst/>
                <a:latin typeface="__fkGroteskNeue_598ab8"/>
              </a:rPr>
              <a:t>HIGH </a:t>
            </a:r>
            <a:r>
              <a:rPr lang="ko-KR" altLang="en-US" b="1" i="0" dirty="0">
                <a:effectLst/>
                <a:latin typeface="__fkGroteskNeue_598ab8"/>
              </a:rPr>
              <a:t>신호가 유지되는 시간의 비율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대부분의 </a:t>
            </a:r>
            <a:r>
              <a:rPr lang="ko-KR" altLang="en-US" dirty="0" err="1"/>
              <a:t>서보모터는</a:t>
            </a:r>
            <a:r>
              <a:rPr lang="ko-KR" altLang="en-US" dirty="0"/>
              <a:t> </a:t>
            </a:r>
            <a:r>
              <a:rPr lang="en-US" altLang="ko-KR" dirty="0"/>
              <a:t>50Hz ~ 1000Hz </a:t>
            </a:r>
            <a:r>
              <a:rPr lang="ko-KR" altLang="en-US" dirty="0"/>
              <a:t>의 주파수를 요구</a:t>
            </a:r>
            <a:endParaRPr lang="en-US" altLang="ko-KR" dirty="0"/>
          </a:p>
          <a:p>
            <a:r>
              <a:rPr lang="ko-KR" altLang="en-US" dirty="0"/>
              <a:t>하지만 데이터 시트를 반드시 확인해서 사용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518" y="3858819"/>
            <a:ext cx="4086708" cy="1696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1" y="3862658"/>
            <a:ext cx="2541467" cy="1998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9114" y="586150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SG90 </a:t>
            </a:r>
            <a:r>
              <a:rPr lang="ko-KR" altLang="en-US" sz="1400" dirty="0" err="1"/>
              <a:t>서보모터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03" y="5571934"/>
            <a:ext cx="4091359" cy="39414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85286" y="5227582"/>
            <a:ext cx="909464" cy="327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54590" y="4510045"/>
            <a:ext cx="530696" cy="213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98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999761"/>
            <a:ext cx="50422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STM32</a:t>
            </a:r>
            <a:r>
              <a:rPr lang="ko-KR" altLang="en-US" dirty="0"/>
              <a:t>보드</a:t>
            </a:r>
            <a:r>
              <a:rPr lang="en-US" altLang="ko-KR" dirty="0"/>
              <a:t> PWM </a:t>
            </a:r>
            <a:r>
              <a:rPr lang="ko-KR" altLang="en-US" dirty="0"/>
              <a:t>신호 예시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TIM3</a:t>
            </a:r>
            <a:r>
              <a:rPr lang="ko-KR" altLang="en-US" dirty="0"/>
              <a:t>의 채널 </a:t>
            </a:r>
            <a:r>
              <a:rPr lang="en-US" altLang="ko-KR" dirty="0"/>
              <a:t>3 </a:t>
            </a:r>
            <a:r>
              <a:rPr lang="ko-KR" altLang="en-US" dirty="0"/>
              <a:t>사용 예시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PB0</a:t>
            </a:r>
            <a:r>
              <a:rPr lang="ko-KR" altLang="en-US" dirty="0"/>
              <a:t>를 사용해야하며</a:t>
            </a:r>
            <a:r>
              <a:rPr lang="en-US" altLang="ko-KR" dirty="0"/>
              <a:t>, Alternate function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다른 채널 사용시 다른 핀을 사용해야함</a:t>
            </a:r>
            <a:r>
              <a:rPr lang="en-US" altLang="ko-KR" dirty="0"/>
              <a:t>.)</a:t>
            </a:r>
          </a:p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337188" y="908720"/>
            <a:ext cx="3682770" cy="4866939"/>
            <a:chOff x="5137703" y="1027444"/>
            <a:chExt cx="3682770" cy="486693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7703" y="1027444"/>
              <a:ext cx="3682769" cy="486693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5137704" y="5013176"/>
              <a:ext cx="2835212" cy="262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948265" y="1027444"/>
              <a:ext cx="1872208" cy="2413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982851" y="5758012"/>
            <a:ext cx="4207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Datasheet 28p Table 5. Pin definitions </a:t>
            </a:r>
            <a:r>
              <a:rPr lang="ko-KR" altLang="en-US" sz="1600" dirty="0"/>
              <a:t>참고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-79348" y="1587639"/>
            <a:ext cx="607982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prescale</a:t>
            </a:r>
            <a:r>
              <a:rPr lang="ko-KR" altLang="en-US" sz="1200" dirty="0"/>
              <a:t> = (uint16_t) (</a:t>
            </a:r>
            <a:r>
              <a:rPr lang="ko-KR" altLang="en-US" sz="1200" dirty="0" err="1"/>
              <a:t>SystemCoreClock</a:t>
            </a:r>
            <a:r>
              <a:rPr lang="ko-KR" altLang="en-US" sz="1200" dirty="0"/>
              <a:t> / </a:t>
            </a:r>
            <a:r>
              <a:rPr lang="en-US" altLang="ko-KR" sz="1200" b="1" dirty="0">
                <a:solidFill>
                  <a:srgbClr val="FF0000"/>
                </a:solidFill>
              </a:rPr>
              <a:t>TODO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TIM_TimeBaseStructure.TIM_Period</a:t>
            </a:r>
            <a:r>
              <a:rPr lang="ko-KR" altLang="en-US" sz="1200" dirty="0"/>
              <a:t> = </a:t>
            </a:r>
            <a:r>
              <a:rPr lang="en-US" altLang="ko-KR" sz="1200" b="1" dirty="0">
                <a:solidFill>
                  <a:srgbClr val="FF0000"/>
                </a:solidFill>
              </a:rPr>
              <a:t>TODO</a:t>
            </a:r>
            <a:r>
              <a:rPr lang="ko-KR" altLang="en-US" sz="1200" dirty="0"/>
              <a:t>;        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TIM_TimeBaseStructure.TIM_Prescaler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prescale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TIM_TimeBaseStructure.TIM_ClockDivision</a:t>
            </a:r>
            <a:r>
              <a:rPr lang="ko-KR" altLang="en-US" sz="1200" dirty="0"/>
              <a:t> = 0;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TIM_TimeBaseStructure.TIM_CounterMode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TIM_CounterMode_Down</a:t>
            </a:r>
            <a:r>
              <a:rPr lang="ko-KR" altLang="en-US" sz="1200" dirty="0"/>
              <a:t>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TIM_OCInitStructure.TIM_OCMode</a:t>
            </a:r>
            <a:r>
              <a:rPr lang="ko-KR" altLang="en-US" sz="1200" dirty="0"/>
              <a:t> = TIM_OCMode_PWM1;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TIM_OCInitStructure.TIM_OCPolarity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TIM_OCPolarity_High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TIM_OCInitStructure.TIM_OutputState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TIM_OutputState_Enable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TIM_OCInitStructure.TIM_Pulse</a:t>
            </a:r>
            <a:r>
              <a:rPr lang="ko-KR" altLang="en-US" sz="1200" dirty="0"/>
              <a:t> = </a:t>
            </a:r>
            <a:r>
              <a:rPr lang="en-US" altLang="ko-KR" sz="1200" b="1" dirty="0">
                <a:solidFill>
                  <a:srgbClr val="FF0000"/>
                </a:solidFill>
              </a:rPr>
              <a:t>TODO</a:t>
            </a:r>
            <a:r>
              <a:rPr lang="ko-KR" altLang="en-US" sz="1200" dirty="0"/>
              <a:t>; </a:t>
            </a:r>
            <a:r>
              <a:rPr lang="en-US" altLang="ko-KR" sz="1200" dirty="0"/>
              <a:t>// us</a:t>
            </a:r>
            <a:endParaRPr lang="ko-KR" altLang="en-US" sz="1200" dirty="0"/>
          </a:p>
          <a:p>
            <a:r>
              <a:rPr lang="ko-KR" altLang="en-US" sz="1200" dirty="0"/>
              <a:t>    TIM_OC3Init(TIM3, &amp;</a:t>
            </a:r>
            <a:r>
              <a:rPr lang="ko-KR" altLang="en-US" sz="1200" dirty="0" err="1"/>
              <a:t>TIM_OCInitStructure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TIM_TimeBaseInit</a:t>
            </a:r>
            <a:r>
              <a:rPr lang="ko-KR" altLang="en-US" sz="1200" dirty="0"/>
              <a:t>(TIM3, &amp;</a:t>
            </a:r>
            <a:r>
              <a:rPr lang="ko-KR" altLang="en-US" sz="1200" dirty="0" err="1"/>
              <a:t>TIM_TimeBaseStructure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TIM_OC3PreloadConfig(TIM3, </a:t>
            </a:r>
            <a:r>
              <a:rPr lang="ko-KR" altLang="en-US" sz="1200" dirty="0" err="1"/>
              <a:t>TIM_OCPreload_Disable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TIM_ARRPreloadConfig</a:t>
            </a:r>
            <a:r>
              <a:rPr lang="ko-KR" altLang="en-US" sz="1200" dirty="0"/>
              <a:t>(TIM3, ENABLE);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TIM_Cmd</a:t>
            </a:r>
            <a:r>
              <a:rPr lang="ko-KR" altLang="en-US" sz="1200" dirty="0"/>
              <a:t>(TIM3, ENABLE);</a:t>
            </a:r>
          </a:p>
        </p:txBody>
      </p:sp>
    </p:spTree>
    <p:extLst>
      <p:ext uri="{BB962C8B-B14F-4D97-AF65-F5344CB8AC3E}">
        <p14:creationId xmlns:p14="http://schemas.microsoft.com/office/powerpoint/2010/main" val="14068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07051B50-28FD-8EBD-2F4C-79B480A28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528" y="980728"/>
            <a:ext cx="5976664" cy="432048"/>
          </a:xfrm>
        </p:spPr>
        <p:txBody>
          <a:bodyPr/>
          <a:lstStyle/>
          <a:p>
            <a:r>
              <a:rPr lang="ko-KR" altLang="en-US" dirty="0"/>
              <a:t>금일 미션 동작 동영상</a:t>
            </a:r>
            <a:endParaRPr lang="en-US" altLang="ko-KR" dirty="0"/>
          </a:p>
        </p:txBody>
      </p:sp>
      <p:pic>
        <p:nvPicPr>
          <p:cNvPr id="11" name="KakaoTalk_20231110_165517602">
            <a:hlinkClick r:id="" action="ppaction://media"/>
            <a:extLst>
              <a:ext uri="{FF2B5EF4-FFF2-40B4-BE49-F238E27FC236}">
                <a16:creationId xmlns:a16="http://schemas.microsoft.com/office/drawing/2014/main" id="{2811FC09-334D-6A7E-05CA-B01C822D1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5040453" y="2769246"/>
            <a:ext cx="4584629" cy="2578854"/>
          </a:xfrm>
          <a:prstGeom prst="rect">
            <a:avLst/>
          </a:prstGeom>
        </p:spPr>
      </p:pic>
      <p:pic>
        <p:nvPicPr>
          <p:cNvPr id="16" name="KakaoTalk_20231110_165507893">
            <a:hlinkClick r:id="" action="ppaction://media"/>
            <a:extLst>
              <a:ext uri="{FF2B5EF4-FFF2-40B4-BE49-F238E27FC236}">
                <a16:creationId xmlns:a16="http://schemas.microsoft.com/office/drawing/2014/main" id="{1236B0CD-695F-CED9-48C3-5D059B9124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1804" y="3374193"/>
            <a:ext cx="5292080" cy="2976795"/>
          </a:xfrm>
          <a:prstGeom prst="rect">
            <a:avLst/>
          </a:prstGeom>
        </p:spPr>
      </p:pic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8868CD87-AB89-9049-69DF-308E23B911EC}"/>
              </a:ext>
            </a:extLst>
          </p:cNvPr>
          <p:cNvSpPr txBox="1">
            <a:spLocks/>
          </p:cNvSpPr>
          <p:nvPr/>
        </p:nvSpPr>
        <p:spPr>
          <a:xfrm>
            <a:off x="395288" y="1491275"/>
            <a:ext cx="8424862" cy="467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LCD </a:t>
            </a:r>
            <a:r>
              <a:rPr lang="ko-KR" altLang="en-US" dirty="0">
                <a:latin typeface="+mn-ea"/>
              </a:rPr>
              <a:t>상 </a:t>
            </a:r>
            <a:r>
              <a:rPr lang="en-US" altLang="ko-KR" dirty="0">
                <a:latin typeface="+mn-ea"/>
              </a:rPr>
              <a:t>Button </a:t>
            </a:r>
            <a:r>
              <a:rPr lang="ko-KR" altLang="en-US" dirty="0">
                <a:latin typeface="+mn-ea"/>
              </a:rPr>
              <a:t>터치 시 </a:t>
            </a:r>
            <a:r>
              <a:rPr lang="en-US" altLang="ko-KR" dirty="0">
                <a:latin typeface="+mn-ea"/>
              </a:rPr>
              <a:t>ON </a:t>
            </a:r>
            <a:r>
              <a:rPr lang="ko-KR" altLang="en-US" dirty="0">
                <a:latin typeface="+mn-ea"/>
              </a:rPr>
              <a:t>상태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 마다 </a:t>
            </a:r>
            <a:r>
              <a:rPr lang="en-US" altLang="ko-KR" dirty="0">
                <a:latin typeface="+mn-ea"/>
              </a:rPr>
              <a:t>LED1 TOGGLE &amp; 5</a:t>
            </a:r>
            <a:r>
              <a:rPr lang="ko-KR" altLang="en-US" dirty="0">
                <a:latin typeface="+mn-ea"/>
              </a:rPr>
              <a:t>초마다 </a:t>
            </a:r>
            <a:r>
              <a:rPr lang="en-US" altLang="ko-KR" dirty="0">
                <a:latin typeface="+mn-ea"/>
              </a:rPr>
              <a:t>LED 2 TOGGLE</a:t>
            </a:r>
          </a:p>
          <a:p>
            <a:pPr lvl="1"/>
            <a:r>
              <a:rPr lang="ko-KR" altLang="en-US" dirty="0" err="1">
                <a:latin typeface="+mn-ea"/>
              </a:rPr>
              <a:t>서보모터가</a:t>
            </a:r>
            <a:r>
              <a:rPr lang="ko-KR" altLang="en-US" dirty="0">
                <a:latin typeface="+mn-ea"/>
              </a:rPr>
              <a:t> 한쪽 방향으로 조금씩</a:t>
            </a:r>
            <a:r>
              <a:rPr lang="en-US" altLang="ko-KR" dirty="0">
                <a:latin typeface="+mn-ea"/>
              </a:rPr>
              <a:t>(100)</a:t>
            </a:r>
            <a:r>
              <a:rPr lang="ko-KR" altLang="en-US" dirty="0">
                <a:latin typeface="+mn-ea"/>
              </a:rPr>
              <a:t> 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OFF </a:t>
            </a:r>
            <a:r>
              <a:rPr lang="ko-KR" altLang="en-US" dirty="0">
                <a:latin typeface="+mn-ea"/>
              </a:rPr>
              <a:t>상태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LED TOGGLE </a:t>
            </a:r>
            <a:r>
              <a:rPr lang="ko-KR" altLang="en-US" dirty="0">
                <a:latin typeface="+mn-ea"/>
              </a:rPr>
              <a:t>동작 해제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b="0" dirty="0" err="1">
                <a:latin typeface="+mn-ea"/>
              </a:rPr>
              <a:t>서보모터가</a:t>
            </a:r>
            <a:r>
              <a:rPr lang="ko-KR" altLang="en-US" b="0" dirty="0">
                <a:latin typeface="+mn-ea"/>
              </a:rPr>
              <a:t> 반대쪽 방향으로 조금씩</a:t>
            </a:r>
            <a:r>
              <a:rPr lang="en-US" altLang="ko-KR" b="0" dirty="0">
                <a:latin typeface="+mn-ea"/>
              </a:rPr>
              <a:t>(100) </a:t>
            </a:r>
            <a:r>
              <a:rPr lang="ko-KR" altLang="en-US" b="0" dirty="0">
                <a:latin typeface="+mn-ea"/>
              </a:rPr>
              <a:t>이동</a:t>
            </a:r>
            <a:endParaRPr lang="en-US" altLang="ko-KR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61552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6" y="869576"/>
            <a:ext cx="433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487796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323528" y="5290327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1E602A-B32E-4E32-A897-BF6156B16A2A}"/>
              </a:ext>
            </a:extLst>
          </p:cNvPr>
          <p:cNvSpPr/>
          <p:nvPr/>
        </p:nvSpPr>
        <p:spPr>
          <a:xfrm>
            <a:off x="251520" y="2708920"/>
            <a:ext cx="7992888" cy="128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및 소스 코드 및 실험 동작 영상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</a:t>
            </a:r>
            <a:r>
              <a:rPr lang="ko-KR" altLang="ko-KR" sz="14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전반적인 내용을 포함</a:t>
            </a: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소스 코드는 직접 작성 및 수정한 파일만 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11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221469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타이머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타이머의 종류와 특징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분주 계산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PWM </a:t>
            </a:r>
            <a:r>
              <a:rPr lang="ko-KR" altLang="en-US" sz="2000" dirty="0"/>
              <a:t>및 예제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타이머</a:t>
            </a:r>
            <a:r>
              <a:rPr lang="en-US" altLang="ko-KR" dirty="0"/>
              <a:t>(Timer)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주기적 시간 처리</a:t>
            </a:r>
            <a:r>
              <a:rPr lang="ko-KR" altLang="en-US" b="0" dirty="0"/>
              <a:t>를 위한 디지털 카운터 회로 모듈</a:t>
            </a:r>
            <a:endParaRPr lang="en-US" altLang="ko-KR" b="0" dirty="0"/>
          </a:p>
          <a:p>
            <a:pPr>
              <a:lnSpc>
                <a:spcPct val="150000"/>
              </a:lnSpc>
            </a:pP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ko-KR" altLang="en-US" b="0" dirty="0" err="1"/>
              <a:t>펄스폭</a:t>
            </a:r>
            <a:r>
              <a:rPr lang="ko-KR" altLang="en-US" b="0" dirty="0"/>
              <a:t> 계측</a:t>
            </a:r>
            <a:r>
              <a:rPr lang="en-US" altLang="ko-KR" b="0" dirty="0"/>
              <a:t>, </a:t>
            </a:r>
            <a:r>
              <a:rPr lang="ko-KR" altLang="en-US" b="0" dirty="0"/>
              <a:t>주기적인 </a:t>
            </a:r>
            <a:r>
              <a:rPr lang="en-US" altLang="ko-KR" b="0" dirty="0"/>
              <a:t>interrupt </a:t>
            </a:r>
            <a:r>
              <a:rPr lang="ko-KR" altLang="en-US" b="0" dirty="0"/>
              <a:t>발생 등에 사용</a:t>
            </a:r>
            <a:endParaRPr lang="en-US" altLang="ko-KR" b="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펄스폭</a:t>
            </a:r>
            <a:r>
              <a:rPr lang="ko-KR" altLang="en-US" dirty="0"/>
              <a:t> 계측</a:t>
            </a:r>
            <a:r>
              <a:rPr lang="en-US" altLang="ko-KR" dirty="0"/>
              <a:t>: LED</a:t>
            </a:r>
            <a:r>
              <a:rPr lang="ko-KR" altLang="en-US" dirty="0"/>
              <a:t>가 점멸하는 시간 간격 측정</a:t>
            </a:r>
            <a:r>
              <a:rPr lang="en-US" altLang="ko-KR" dirty="0"/>
              <a:t>, interrupt: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초마다 </a:t>
            </a:r>
            <a:r>
              <a:rPr lang="en-US" altLang="ko-KR" dirty="0"/>
              <a:t>LED </a:t>
            </a:r>
            <a:r>
              <a:rPr lang="ko-KR" altLang="en-US" dirty="0"/>
              <a:t>점멸 </a:t>
            </a:r>
            <a:r>
              <a:rPr lang="en-US" altLang="ko-KR" dirty="0"/>
              <a:t>interrupt </a:t>
            </a:r>
            <a:r>
              <a:rPr lang="ko-KR" altLang="en-US" dirty="0"/>
              <a:t>발생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사용하는 보드의 클럭 주파수가 높기 때문에 </a:t>
            </a:r>
            <a:r>
              <a:rPr lang="en-US" altLang="ko-KR" b="0" dirty="0" err="1"/>
              <a:t>prescaler</a:t>
            </a:r>
            <a:r>
              <a:rPr lang="ko-KR" altLang="en-US" b="0" dirty="0"/>
              <a:t>를 설정하여 주파수를 낮춘 후 낮아진 주파수를 통해 </a:t>
            </a:r>
            <a:r>
              <a:rPr lang="en-US" altLang="ko-KR" b="0" dirty="0"/>
              <a:t>8,16</a:t>
            </a:r>
            <a:r>
              <a:rPr lang="ko-KR" altLang="en-US" b="0" dirty="0"/>
              <a:t>비트 등의 카운터 회로를 사용하여 주기를 얻는다</a:t>
            </a:r>
            <a:r>
              <a:rPr lang="en-US" altLang="ko-KR" b="0" dirty="0"/>
              <a:t>. 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/>
              <a:t>시스템 클럭이</a:t>
            </a:r>
            <a:r>
              <a:rPr lang="en-US" altLang="ko-KR" dirty="0"/>
              <a:t> 8MHz</a:t>
            </a:r>
            <a:r>
              <a:rPr lang="ko-KR" altLang="en-US" dirty="0"/>
              <a:t>이고 타이머는 </a:t>
            </a:r>
            <a:r>
              <a:rPr lang="en-US" altLang="ko-KR" dirty="0"/>
              <a:t>16</a:t>
            </a:r>
            <a:r>
              <a:rPr lang="ko-KR" altLang="en-US" dirty="0"/>
              <a:t>비트 카운터 회로일때</a:t>
            </a:r>
            <a:r>
              <a:rPr lang="en-US" altLang="ko-KR" dirty="0"/>
              <a:t>, </a:t>
            </a:r>
            <a:r>
              <a:rPr lang="ko-KR" altLang="en-US" dirty="0"/>
              <a:t>클럭이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8,000,000</a:t>
            </a:r>
            <a:r>
              <a:rPr lang="ko-KR" altLang="en-US" dirty="0"/>
              <a:t>번 발생하고</a:t>
            </a:r>
            <a:r>
              <a:rPr lang="en-US" altLang="ko-KR" dirty="0"/>
              <a:t> 16</a:t>
            </a:r>
            <a:r>
              <a:rPr lang="ko-KR" altLang="en-US" dirty="0"/>
              <a:t>비트 카운터의 최대값은 </a:t>
            </a:r>
            <a:r>
              <a:rPr lang="en-US" altLang="ko-KR" dirty="0"/>
              <a:t>65,535</a:t>
            </a:r>
            <a:r>
              <a:rPr lang="ko-KR" altLang="en-US" dirty="0"/>
              <a:t>이기 때문에 약 </a:t>
            </a:r>
            <a:r>
              <a:rPr lang="en-US" altLang="ko-KR" dirty="0"/>
              <a:t>8ms</a:t>
            </a:r>
            <a:r>
              <a:rPr lang="ko-KR" altLang="en-US" dirty="0"/>
              <a:t>까지만 측정이 가능하다</a:t>
            </a:r>
            <a:r>
              <a:rPr lang="en-US" altLang="ko-KR" dirty="0"/>
              <a:t>.(65,535 / 8,000,000 </a:t>
            </a:r>
            <a:r>
              <a:rPr lang="ko-KR" altLang="en-US" dirty="0"/>
              <a:t>≈</a:t>
            </a:r>
            <a:r>
              <a:rPr lang="en-US" altLang="ko-KR" dirty="0"/>
              <a:t> 0.008) </a:t>
            </a:r>
            <a:r>
              <a:rPr lang="ko-KR" altLang="en-US" dirty="0"/>
              <a:t>따라서 시스템 클럭을 그대로 사용하지 않고 </a:t>
            </a:r>
            <a:r>
              <a:rPr lang="en-US" altLang="ko-KR" dirty="0" err="1"/>
              <a:t>prescaler</a:t>
            </a:r>
            <a:r>
              <a:rPr lang="ko-KR" altLang="en-US" dirty="0"/>
              <a:t>를 통해 클럭 주파수를 낮춘 뒤</a:t>
            </a:r>
            <a:r>
              <a:rPr lang="en-US" altLang="ko-KR" dirty="0"/>
              <a:t>, 16</a:t>
            </a:r>
            <a:r>
              <a:rPr lang="ko-KR" altLang="en-US" dirty="0"/>
              <a:t>비트 카운터가 좀 더 긴 시간을 측정할 수 있도록 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9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타이머</a:t>
            </a:r>
            <a:r>
              <a:rPr lang="en-US" altLang="ko-KR" dirty="0"/>
              <a:t>(Timer)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0" dirty="0">
                <a:latin typeface="+mn-ea"/>
              </a:rPr>
              <a:t>STM32</a:t>
            </a:r>
            <a:r>
              <a:rPr lang="ko-KR" altLang="en-US" b="0" dirty="0">
                <a:latin typeface="+mn-ea"/>
              </a:rPr>
              <a:t> 타이머 종류</a:t>
            </a:r>
            <a:endParaRPr lang="en-US" altLang="ko-KR" b="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0" dirty="0" err="1"/>
              <a:t>SysTick</a:t>
            </a:r>
            <a:r>
              <a:rPr lang="en-US" altLang="ko-KR" b="0" dirty="0"/>
              <a:t> Timer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/>
              <a:t>Watchdog Timer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/>
              <a:t>Advanced-control Timer (TIM1, TIM8)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0" dirty="0"/>
              <a:t>General-purpose Timer (TIM2 ~ TIM5)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/>
              <a:t>Basic Timer (TIM6, TIM7)</a:t>
            </a:r>
          </a:p>
          <a:p>
            <a:pPr>
              <a:lnSpc>
                <a:spcPct val="150000"/>
              </a:lnSpc>
            </a:pP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88126B-8C54-E28F-A7E0-124B4BA8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9755"/>
            <a:ext cx="3456384" cy="2118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F77C06-4EA0-EB7E-0EF1-5DA43651B42A}"/>
              </a:ext>
            </a:extLst>
          </p:cNvPr>
          <p:cNvSpPr txBox="1"/>
          <p:nvPr/>
        </p:nvSpPr>
        <p:spPr>
          <a:xfrm>
            <a:off x="6076197" y="3383687"/>
            <a:ext cx="16001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Datasheet 1page </a:t>
            </a:r>
            <a:r>
              <a:rPr lang="ko-KR" altLang="en-US" sz="1100" dirty="0"/>
              <a:t>참고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A1C8F-7865-89E3-E546-AE00BAC4D206}"/>
              </a:ext>
            </a:extLst>
          </p:cNvPr>
          <p:cNvSpPr txBox="1"/>
          <p:nvPr/>
        </p:nvSpPr>
        <p:spPr>
          <a:xfrm>
            <a:off x="3771940" y="5955547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Datasheet 18p 2.3.15 </a:t>
            </a:r>
            <a:r>
              <a:rPr lang="ko-KR" altLang="en-US" sz="1100" dirty="0"/>
              <a:t>참고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5414F6-C0BF-D12D-8DFA-BEA08A96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60" y="3732750"/>
            <a:ext cx="5021679" cy="22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7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Systick</a:t>
            </a:r>
            <a:r>
              <a:rPr lang="en-US" altLang="ko-KR" dirty="0"/>
              <a:t> Timer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556793"/>
            <a:ext cx="8424862" cy="460905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0" dirty="0">
                <a:latin typeface="+mn-ea"/>
              </a:rPr>
              <a:t>Real-Time Operating System(RTOS)</a:t>
            </a:r>
            <a:r>
              <a:rPr lang="ko-KR" altLang="en-US" b="0" dirty="0">
                <a:latin typeface="+mn-ea"/>
              </a:rPr>
              <a:t>에서 전용으로 사용되지만</a:t>
            </a:r>
            <a:r>
              <a:rPr lang="en-US" altLang="ko-KR" b="0" dirty="0">
                <a:latin typeface="+mn-ea"/>
              </a:rPr>
              <a:t> standard down counter</a:t>
            </a:r>
            <a:r>
              <a:rPr lang="ko-KR" altLang="en-US" b="0" dirty="0">
                <a:latin typeface="+mn-ea"/>
              </a:rPr>
              <a:t>의 기능으로도 사용 가능</a:t>
            </a:r>
            <a:endParaRPr lang="en-US" altLang="ko-KR" b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0" dirty="0"/>
              <a:t>24bit down counter</a:t>
            </a: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effectLst/>
                <a:latin typeface="__fkGroteskNeue_598ab8"/>
              </a:rPr>
              <a:t>최대 </a:t>
            </a:r>
            <a:r>
              <a:rPr lang="en-US" altLang="ko-KR" b="0" i="0" dirty="0">
                <a:effectLst/>
                <a:latin typeface="__fkGroteskNeue_598ab8"/>
              </a:rPr>
              <a:t>16,777,215(2^24 - 1)</a:t>
            </a:r>
            <a:r>
              <a:rPr lang="ko-KR" altLang="en-US" b="0" i="0" dirty="0">
                <a:effectLst/>
                <a:latin typeface="__fkGroteskNeue_598ab8"/>
              </a:rPr>
              <a:t>까지 카운트 가능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en-US" altLang="ko-KR" b="0" dirty="0" err="1"/>
              <a:t>Autoreload</a:t>
            </a:r>
            <a:r>
              <a:rPr lang="en-US" altLang="ko-KR" b="0" dirty="0"/>
              <a:t> capability</a:t>
            </a: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effectLst/>
                <a:latin typeface="__fkGroteskNeue_598ab8"/>
              </a:rPr>
              <a:t>카운터가 </a:t>
            </a:r>
            <a:r>
              <a:rPr lang="en-US" altLang="ko-KR" b="0" i="0" dirty="0">
                <a:effectLst/>
                <a:latin typeface="__fkGroteskNeue_598ab8"/>
              </a:rPr>
              <a:t>0</a:t>
            </a:r>
            <a:r>
              <a:rPr lang="ko-KR" altLang="en-US" b="0" i="0" dirty="0">
                <a:effectLst/>
                <a:latin typeface="__fkGroteskNeue_598ab8"/>
              </a:rPr>
              <a:t>에 도달하면 자동으로 설정 값을 다시 로드 </a:t>
            </a:r>
            <a:endParaRPr lang="en-US" altLang="ko-KR" dirty="0">
              <a:latin typeface="__fkGroteskNeue_598ab8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effectLst/>
                <a:latin typeface="__fkGroteskNeue_598ab8"/>
              </a:rPr>
              <a:t>설정 값이 </a:t>
            </a:r>
            <a:r>
              <a:rPr lang="en-US" altLang="ko-KR" b="0" i="0" dirty="0">
                <a:effectLst/>
                <a:latin typeface="__fkGroteskNeue_598ab8"/>
              </a:rPr>
              <a:t>1000</a:t>
            </a:r>
            <a:r>
              <a:rPr lang="ko-KR" altLang="en-US" b="0" i="0" dirty="0">
                <a:effectLst/>
                <a:latin typeface="__fkGroteskNeue_598ab8"/>
              </a:rPr>
              <a:t>이라면 </a:t>
            </a:r>
            <a:r>
              <a:rPr lang="en-US" altLang="ko-KR" dirty="0">
                <a:latin typeface="__fkGroteskNeue_598ab8"/>
              </a:rPr>
              <a:t>0</a:t>
            </a:r>
            <a:r>
              <a:rPr lang="ko-KR" altLang="en-US" dirty="0">
                <a:latin typeface="__fkGroteskNeue_598ab8"/>
              </a:rPr>
              <a:t>이 된 후 다시 </a:t>
            </a:r>
            <a:r>
              <a:rPr lang="en-US" altLang="ko-KR" dirty="0">
                <a:latin typeface="__fkGroteskNeue_598ab8"/>
              </a:rPr>
              <a:t>1000</a:t>
            </a:r>
            <a:r>
              <a:rPr lang="ko-KR" altLang="en-US" dirty="0">
                <a:latin typeface="__fkGroteskNeue_598ab8"/>
              </a:rPr>
              <a:t>부터 카운트 시작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Counter</a:t>
            </a:r>
            <a:r>
              <a:rPr lang="ko-KR" altLang="en-US" b="0" dirty="0"/>
              <a:t>가 </a:t>
            </a:r>
            <a:r>
              <a:rPr lang="en-US" altLang="ko-KR" b="0" dirty="0"/>
              <a:t>0</a:t>
            </a:r>
            <a:r>
              <a:rPr lang="ko-KR" altLang="en-US" b="0" dirty="0"/>
              <a:t>에 도달하면 설정에 따라 인터럽트가 발생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effectLst/>
                <a:latin typeface="__fkGroteskNeue_598ab8"/>
              </a:rPr>
              <a:t>이를 통해 정기적인 작업 수행 가능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Programmable clock source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/>
              <a:t>clock source</a:t>
            </a:r>
            <a:r>
              <a:rPr lang="ko-KR" altLang="en-US" b="0" dirty="0"/>
              <a:t>를 </a:t>
            </a:r>
            <a:r>
              <a:rPr lang="ko-KR" altLang="en-US" b="0" i="0" dirty="0">
                <a:effectLst/>
                <a:latin typeface="__fkGroteskNeue_598ab8"/>
              </a:rPr>
              <a:t>선택 가능</a:t>
            </a:r>
            <a:endParaRPr lang="en-US" altLang="ko-KR" b="0" i="0" dirty="0">
              <a:effectLst/>
              <a:latin typeface="__fkGroteskNeue_598ab8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__fkGroteskNeue_598ab8"/>
              </a:rPr>
              <a:t>측정 가능한 시간의 길이가 달라짐</a:t>
            </a:r>
            <a:endParaRPr lang="en-US" altLang="ko-KR" dirty="0">
              <a:latin typeface="__fkGroteskNeue_598ab8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8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IWDG/WWDG Timer-Watching timer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23602" y="1562736"/>
            <a:ext cx="8496870" cy="431453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WATCHDOG(WDG)</a:t>
            </a:r>
            <a:r>
              <a:rPr lang="ko-KR" altLang="en-US" sz="1200" b="0" dirty="0"/>
              <a:t>은</a:t>
            </a:r>
            <a:r>
              <a:rPr lang="en-US" altLang="ko-KR" sz="1200" b="0" dirty="0"/>
              <a:t> </a:t>
            </a:r>
            <a:r>
              <a:rPr lang="ko-KR" altLang="en-US" sz="1200" b="0" dirty="0" err="1"/>
              <a:t>임베디드</a:t>
            </a:r>
            <a:r>
              <a:rPr lang="ko-KR" altLang="en-US" sz="1200" b="0" dirty="0"/>
              <a:t> 시스템 등 특수 상황에서 </a:t>
            </a:r>
            <a:r>
              <a:rPr lang="en-US" altLang="ko-KR" sz="1200" b="0" dirty="0"/>
              <a:t>CPU</a:t>
            </a:r>
            <a:r>
              <a:rPr lang="ko-KR" altLang="en-US" sz="1200" b="0" dirty="0"/>
              <a:t>가 </a:t>
            </a:r>
            <a:r>
              <a:rPr lang="ko-KR" altLang="en-US" sz="1200" dirty="0"/>
              <a:t>올바르게 작동하지 않을 시 강제로 </a:t>
            </a:r>
            <a:r>
              <a:rPr lang="ko-KR" altLang="en-US" sz="1200" dirty="0" err="1"/>
              <a:t>리셋</a:t>
            </a:r>
            <a:r>
              <a:rPr lang="ko-KR" altLang="en-US" sz="1200" b="0" dirty="0" err="1"/>
              <a:t>시키는</a:t>
            </a:r>
            <a:r>
              <a:rPr lang="ko-KR" altLang="en-US" sz="1200" b="0" dirty="0"/>
              <a:t> 기능</a:t>
            </a:r>
            <a:endParaRPr lang="en-US" altLang="ko-KR" sz="1200" b="0" dirty="0"/>
          </a:p>
          <a:p>
            <a:pPr>
              <a:lnSpc>
                <a:spcPct val="150000"/>
              </a:lnSpc>
            </a:pPr>
            <a:r>
              <a:rPr lang="en-US" altLang="ko-KR" sz="1100" b="0" dirty="0"/>
              <a:t>IWDG/WWDG</a:t>
            </a:r>
            <a:r>
              <a:rPr lang="ko-KR" altLang="en-US" sz="1100" b="0" dirty="0"/>
              <a:t>는 모두 소프트웨어 고장으로 인한 </a:t>
            </a:r>
            <a:r>
              <a:rPr lang="ko-KR" altLang="en-US" sz="1100" dirty="0"/>
              <a:t>오작동을 감지하고 해결</a:t>
            </a:r>
            <a:r>
              <a:rPr lang="ko-KR" altLang="en-US" sz="1100" b="0" dirty="0"/>
              <a:t>하는 역할을 수행</a:t>
            </a:r>
            <a:endParaRPr lang="en-US" altLang="ko-KR" sz="1100" b="0" dirty="0"/>
          </a:p>
          <a:p>
            <a:pPr>
              <a:lnSpc>
                <a:spcPct val="150000"/>
              </a:lnSpc>
            </a:pPr>
            <a:r>
              <a:rPr lang="ko-KR" altLang="en-US" sz="1100" b="0" dirty="0"/>
              <a:t>카운터가 주어진 시간 초과 값에 도달했을 때 시스템 재설정 또는 인터럽트</a:t>
            </a:r>
            <a:r>
              <a:rPr lang="en-US" altLang="ko-KR" sz="1100" b="0" dirty="0"/>
              <a:t>(only WWDG)</a:t>
            </a:r>
            <a:r>
              <a:rPr lang="ko-KR" altLang="en-US" sz="1100" b="0" dirty="0"/>
              <a:t>를 트리거</a:t>
            </a:r>
            <a:endParaRPr lang="en-US" altLang="ko-KR" sz="1100" b="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IWDG (Independent </a:t>
            </a:r>
            <a:r>
              <a:rPr lang="en-US" altLang="ko-KR" sz="1100" dirty="0" err="1"/>
              <a:t>WatchDog</a:t>
            </a:r>
            <a:r>
              <a:rPr lang="en-US" altLang="ko-KR" sz="11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b="0" dirty="0"/>
              <a:t>IWDG</a:t>
            </a:r>
            <a:r>
              <a:rPr lang="ko-KR" altLang="en-US" sz="1100" b="0" dirty="0"/>
              <a:t>는 </a:t>
            </a:r>
            <a:r>
              <a:rPr lang="en-US" altLang="ko-KR" sz="1100" b="0" dirty="0"/>
              <a:t>Low Speed Internal (LSI)</a:t>
            </a:r>
            <a:r>
              <a:rPr lang="ko-KR" altLang="en-US" sz="1100" b="0" dirty="0"/>
              <a:t> 클럭 기반으로 </a:t>
            </a:r>
            <a:r>
              <a:rPr lang="ko-KR" altLang="en-US" sz="1100" b="1" dirty="0"/>
              <a:t>메인 클럭 고장에도 활성 상태 유지</a:t>
            </a:r>
            <a:r>
              <a:rPr lang="ko-KR" altLang="en-US" sz="1100" b="0" dirty="0"/>
              <a:t> 가능</a:t>
            </a:r>
            <a:endParaRPr lang="en-US" altLang="ko-KR" sz="1100" b="0" dirty="0"/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일반적인 </a:t>
            </a:r>
            <a:r>
              <a:rPr lang="ko-KR" altLang="en-US" sz="1100" b="1" dirty="0"/>
              <a:t>시스템 감시</a:t>
            </a:r>
            <a:r>
              <a:rPr lang="ko-KR" altLang="en-US" sz="1100" dirty="0"/>
              <a:t>에 사용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카운터가 </a:t>
            </a:r>
            <a:r>
              <a:rPr lang="en-US" altLang="ko-KR" sz="1100" dirty="0"/>
              <a:t>0</a:t>
            </a:r>
            <a:r>
              <a:rPr lang="ko-KR" altLang="en-US" sz="1100" dirty="0"/>
              <a:t>이 되면 시스템 리셋</a:t>
            </a:r>
            <a:endParaRPr lang="en-US" altLang="ko-KR" sz="1100" b="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WWDG (Window </a:t>
            </a:r>
            <a:r>
              <a:rPr lang="en-US" altLang="ko-KR" sz="1100" dirty="0" err="1"/>
              <a:t>WatchDog</a:t>
            </a:r>
            <a:r>
              <a:rPr lang="en-US" altLang="ko-KR" sz="11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7-bit down counter (0x40 ~ 0x7F</a:t>
            </a:r>
            <a:r>
              <a:rPr lang="ko-KR" altLang="en-US" sz="1100" dirty="0"/>
              <a:t>를 카운트</a:t>
            </a:r>
            <a:r>
              <a:rPr lang="en-US" altLang="ko-KR" sz="1100" dirty="0"/>
              <a:t>)</a:t>
            </a:r>
            <a:endParaRPr lang="en-US" altLang="ko-KR" sz="1100" b="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WWDG</a:t>
            </a:r>
            <a:r>
              <a:rPr lang="ko-KR" altLang="en-US" sz="1100" dirty="0"/>
              <a:t>의 클럭은 </a:t>
            </a:r>
            <a:r>
              <a:rPr lang="en-US" altLang="ko-KR" sz="1100" b="1" dirty="0"/>
              <a:t>APB1 </a:t>
            </a:r>
            <a:r>
              <a:rPr lang="ko-KR" altLang="en-US" sz="1100" b="1" dirty="0"/>
              <a:t>클럭을 기반</a:t>
            </a:r>
            <a:r>
              <a:rPr lang="ko-KR" altLang="en-US" sz="1100" dirty="0"/>
              <a:t>으로 동작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비정상적 어플리케이션 동작 감지를 위해 설정 가능한 </a:t>
            </a:r>
            <a:r>
              <a:rPr lang="en-US" altLang="ko-KR" sz="1100" dirty="0"/>
              <a:t>time-window</a:t>
            </a:r>
            <a:r>
              <a:rPr lang="ko-KR" altLang="en-US" sz="1100" dirty="0"/>
              <a:t>가 존재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b="1" dirty="0"/>
              <a:t>Time-window</a:t>
            </a:r>
            <a:r>
              <a:rPr lang="ko-KR" altLang="en-US" sz="1100" b="1" dirty="0"/>
              <a:t>내 반응을 요구하는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정확한 타이밍이 필요한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 애플리케이션에 적합</a:t>
            </a:r>
            <a:endParaRPr lang="en-US" altLang="ko-KR" sz="1100" b="1" dirty="0"/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카운터가 </a:t>
            </a:r>
            <a:r>
              <a:rPr lang="en-US" altLang="ko-KR" sz="1100" dirty="0"/>
              <a:t>0x40 </a:t>
            </a:r>
            <a:r>
              <a:rPr lang="ko-KR" altLang="en-US" sz="1100" dirty="0"/>
              <a:t>보다 작을 경우 또는 카운터가 </a:t>
            </a:r>
            <a:r>
              <a:rPr lang="en-US" altLang="ko-KR" sz="1100" dirty="0"/>
              <a:t>time-window </a:t>
            </a:r>
            <a:r>
              <a:rPr lang="ko-KR" altLang="en-US" sz="1100" dirty="0"/>
              <a:t>밖에 </a:t>
            </a:r>
            <a:r>
              <a:rPr lang="en-US" altLang="ko-KR" sz="1100" dirty="0"/>
              <a:t>reload </a:t>
            </a:r>
            <a:r>
              <a:rPr lang="ko-KR" altLang="en-US" sz="1100" dirty="0"/>
              <a:t>됐을 경우 </a:t>
            </a:r>
            <a:r>
              <a:rPr lang="en-US" altLang="ko-KR" sz="1100" dirty="0"/>
              <a:t>Reset </a:t>
            </a:r>
            <a:r>
              <a:rPr lang="ko-KR" altLang="en-US" sz="1100" dirty="0"/>
              <a:t>가능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Early Wakeup Interrupt (EWI) : </a:t>
            </a:r>
            <a:r>
              <a:rPr lang="ko-KR" altLang="en-US" sz="1100" dirty="0"/>
              <a:t>카운터가 </a:t>
            </a:r>
            <a:r>
              <a:rPr lang="en-US" altLang="ko-KR" sz="1100" dirty="0"/>
              <a:t>0x40</a:t>
            </a:r>
            <a:r>
              <a:rPr lang="ko-KR" altLang="en-US" sz="1100" dirty="0"/>
              <a:t>과 같을 때</a:t>
            </a:r>
            <a:r>
              <a:rPr lang="en-US" altLang="ko-KR" sz="1100" dirty="0"/>
              <a:t>, EWI </a:t>
            </a:r>
            <a:r>
              <a:rPr lang="ko-KR" altLang="en-US" sz="1100" dirty="0"/>
              <a:t>인터럽트 발생하게 설정 가능</a:t>
            </a:r>
            <a:endParaRPr lang="en-US" altLang="ko-KR" sz="11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0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Advanced-control timers (TIM1 &amp; TIM8)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610" y="1556792"/>
            <a:ext cx="8424862" cy="4314536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b="0" dirty="0"/>
              <a:t>16-bit auto-reload up, down, up/down counter</a:t>
            </a:r>
            <a:r>
              <a:rPr lang="ko-KR" altLang="en-US" b="0" dirty="0"/>
              <a:t>를 포함</a:t>
            </a:r>
            <a:endParaRPr lang="en-US" altLang="ko-KR" b="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b="0" dirty="0" err="1"/>
              <a:t>Prescaler</a:t>
            </a:r>
            <a:r>
              <a:rPr lang="ko-KR" altLang="en-US" b="0" dirty="0"/>
              <a:t> 설정을 통해 카운터 클럭 주파수를 조절 가능</a:t>
            </a:r>
            <a:endParaRPr lang="en-US" altLang="ko-KR" b="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/>
              <a:t>입력 신호 펄스 길이 측정</a:t>
            </a:r>
            <a:r>
              <a:rPr lang="en-US" altLang="ko-KR" b="0" dirty="0"/>
              <a:t>(input capture)  </a:t>
            </a:r>
            <a:r>
              <a:rPr lang="ko-KR" altLang="en-US" b="0" dirty="0"/>
              <a:t>또는</a:t>
            </a:r>
            <a:r>
              <a:rPr lang="en-US" altLang="ko-KR" b="0" dirty="0"/>
              <a:t> </a:t>
            </a:r>
            <a:r>
              <a:rPr lang="ko-KR" altLang="en-US" dirty="0"/>
              <a:t>출력 파형 생성</a:t>
            </a:r>
            <a:r>
              <a:rPr lang="en-US" altLang="ko-KR" b="0" dirty="0"/>
              <a:t>(output compare, PWM, complementary PWM with dead-time insertion) </a:t>
            </a:r>
            <a:r>
              <a:rPr lang="ko-KR" altLang="en-US" b="0" dirty="0"/>
              <a:t>등에 사용 가용</a:t>
            </a:r>
            <a:endParaRPr lang="en-US" altLang="ko-KR" b="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ex) </a:t>
            </a:r>
            <a:r>
              <a:rPr lang="ko-KR" altLang="en-US" dirty="0"/>
              <a:t>외부 센서 신호 측정</a:t>
            </a:r>
            <a:r>
              <a:rPr lang="en-US" altLang="ko-KR" dirty="0"/>
              <a:t>, </a:t>
            </a:r>
            <a:r>
              <a:rPr lang="ko-KR" altLang="en-US" dirty="0"/>
              <a:t>모터 제어를 위한 </a:t>
            </a:r>
            <a:r>
              <a:rPr lang="en-US" altLang="ko-KR" dirty="0"/>
              <a:t>PWM </a:t>
            </a:r>
            <a:r>
              <a:rPr lang="ko-KR" altLang="en-US" dirty="0"/>
              <a:t>생성</a:t>
            </a:r>
            <a:endParaRPr lang="en-US" altLang="ko-KR" b="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b="0" dirty="0"/>
              <a:t>The advanced-control (TIM1&amp;TIM8) and general-purpose (</a:t>
            </a:r>
            <a:r>
              <a:rPr lang="en-US" altLang="ko-KR" b="0" dirty="0" err="1"/>
              <a:t>TIMx</a:t>
            </a:r>
            <a:r>
              <a:rPr lang="en-US" altLang="ko-KR" b="0" dirty="0"/>
              <a:t>)</a:t>
            </a:r>
            <a:r>
              <a:rPr lang="ko-KR" altLang="en-US" b="0" dirty="0"/>
              <a:t>는 자원을 공유하지 않는 </a:t>
            </a:r>
            <a:r>
              <a:rPr lang="ko-KR" altLang="en-US" dirty="0"/>
              <a:t>독립적인 구조</a:t>
            </a:r>
            <a:r>
              <a:rPr lang="ko-KR" altLang="en-US" b="0" dirty="0"/>
              <a:t>이며</a:t>
            </a:r>
            <a:r>
              <a:rPr lang="en-US" altLang="ko-KR" b="0" dirty="0"/>
              <a:t>, </a:t>
            </a:r>
            <a:r>
              <a:rPr lang="ko-KR" altLang="en-US" b="0" dirty="0"/>
              <a:t>동기화 시키는 것도 가능</a:t>
            </a:r>
            <a:endParaRPr lang="en-US" altLang="ko-KR" sz="1200" b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0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23528" y="980728"/>
            <a:ext cx="8208912" cy="432048"/>
          </a:xfrm>
        </p:spPr>
        <p:txBody>
          <a:bodyPr/>
          <a:lstStyle/>
          <a:p>
            <a:r>
              <a:rPr lang="en-US" altLang="ko-KR" dirty="0"/>
              <a:t>Basic timer (TIM6 &amp; TIM7)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610" y="1556792"/>
            <a:ext cx="8424862" cy="43145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b="0" dirty="0"/>
              <a:t>16-bit auto-reload </a:t>
            </a:r>
            <a:r>
              <a:rPr lang="en-US" altLang="ko-KR" dirty="0"/>
              <a:t>up </a:t>
            </a:r>
            <a:r>
              <a:rPr lang="ko-KR" altLang="en-US" dirty="0"/>
              <a:t>카운터</a:t>
            </a: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0" dirty="0"/>
              <a:t>설정 가능한 </a:t>
            </a:r>
            <a:r>
              <a:rPr lang="en-US" altLang="ko-KR" b="0" dirty="0"/>
              <a:t>16-bit</a:t>
            </a:r>
            <a:r>
              <a:rPr lang="ko-KR" altLang="en-US" b="0" dirty="0"/>
              <a:t> </a:t>
            </a:r>
            <a:r>
              <a:rPr lang="en-US" altLang="ko-KR" b="0" dirty="0" err="1"/>
              <a:t>prescaler</a:t>
            </a:r>
            <a:r>
              <a:rPr lang="ko-KR" altLang="en-US" b="0" dirty="0"/>
              <a:t>를 이용해 </a:t>
            </a:r>
            <a:r>
              <a:rPr lang="en-US" altLang="ko-KR" b="0" dirty="0"/>
              <a:t>the counter clock </a:t>
            </a:r>
            <a:r>
              <a:rPr lang="ko-KR" altLang="en-US" b="0" dirty="0"/>
              <a:t>주파수를</a:t>
            </a:r>
            <a:r>
              <a:rPr lang="en-US" altLang="ko-KR" b="0" dirty="0"/>
              <a:t> </a:t>
            </a:r>
            <a:r>
              <a:rPr lang="ko-KR" altLang="en-US" b="0" dirty="0"/>
              <a:t>나눠서 설정 가능</a:t>
            </a:r>
            <a:endParaRPr lang="en-US" altLang="ko-KR" b="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/>
              <a:t>Digital to Analog Converter(DAC) </a:t>
            </a:r>
            <a:r>
              <a:rPr lang="ko-KR" altLang="en-US" dirty="0"/>
              <a:t>트리거</a:t>
            </a:r>
            <a:r>
              <a:rPr lang="ko-KR" altLang="en-US" b="0" dirty="0"/>
              <a:t>에 사용</a:t>
            </a:r>
            <a:endParaRPr lang="en-US" altLang="ko-KR" b="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0" dirty="0"/>
              <a:t>카운터 </a:t>
            </a:r>
            <a:r>
              <a:rPr lang="ko-KR" altLang="en-US" b="0" dirty="0" err="1"/>
              <a:t>오버플로우</a:t>
            </a:r>
            <a:r>
              <a:rPr lang="ko-KR" altLang="en-US" b="0" dirty="0"/>
              <a:t> 발생 시 </a:t>
            </a:r>
            <a:r>
              <a:rPr lang="ko-KR" altLang="en-US" dirty="0"/>
              <a:t>인터럽트</a:t>
            </a:r>
            <a:r>
              <a:rPr lang="en-US" altLang="ko-KR" dirty="0"/>
              <a:t>/Direct Memory Access(DMA) </a:t>
            </a:r>
            <a:r>
              <a:rPr lang="ko-KR" altLang="en-US" dirty="0"/>
              <a:t>요청 생성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*DMA</a:t>
            </a:r>
            <a:r>
              <a:rPr lang="ko-KR" altLang="en-US" dirty="0"/>
              <a:t>는 </a:t>
            </a:r>
            <a:r>
              <a:rPr lang="en-US" altLang="ko-KR" dirty="0"/>
              <a:t>12</a:t>
            </a:r>
            <a:r>
              <a:rPr lang="ko-KR" altLang="en-US" dirty="0"/>
              <a:t>주차 강의 예정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25673</TotalTime>
  <Words>1304</Words>
  <Application>Microsoft Office PowerPoint</Application>
  <PresentationFormat>화면 슬라이드 쇼(4:3)</PresentationFormat>
  <Paragraphs>190</Paragraphs>
  <Slides>18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__fkGroteskNeue_598ab8</vt:lpstr>
      <vt:lpstr>맑은 고딕</vt:lpstr>
      <vt:lpstr>Arial</vt:lpstr>
      <vt:lpstr>Cambria Math</vt:lpstr>
      <vt:lpstr>Wingdings</vt:lpstr>
      <vt:lpstr>Office 테마</vt:lpstr>
      <vt:lpstr>임베디드 시스템 설계 및 실험 목요일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나상진</cp:lastModifiedBy>
  <cp:revision>1024</cp:revision>
  <cp:lastPrinted>2020-06-10T01:30:43Z</cp:lastPrinted>
  <dcterms:created xsi:type="dcterms:W3CDTF">2013-02-28T11:21:25Z</dcterms:created>
  <dcterms:modified xsi:type="dcterms:W3CDTF">2024-11-08T07:59:54Z</dcterms:modified>
</cp:coreProperties>
</file>